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5C62AE-B885-2F45-8908-4E809AEE42A9}" v="2" dt="2021-09-08T05:50:51.594"/>
    <p1510:client id="{EFA341F2-3E47-0547-8C0E-995C5FDDA72F}" v="1" dt="2021-09-08T06:52:12.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GADEVI SNSACD" userId="c8c5e39d-345c-431e-b8e2-3bad97e177e4" providerId="ADAL" clId="{EFA341F2-3E47-0547-8C0E-995C5FDDA72F}"/>
    <pc:docChg chg="undo custSel addSld modSld">
      <pc:chgData name="GANGADEVI SNSACD" userId="c8c5e39d-345c-431e-b8e2-3bad97e177e4" providerId="ADAL" clId="{EFA341F2-3E47-0547-8C0E-995C5FDDA72F}" dt="2021-09-08T06:52:14.683" v="608" actId="1076"/>
      <pc:docMkLst>
        <pc:docMk/>
      </pc:docMkLst>
      <pc:sldChg chg="modSp">
        <pc:chgData name="GANGADEVI SNSACD" userId="c8c5e39d-345c-431e-b8e2-3bad97e177e4" providerId="ADAL" clId="{EFA341F2-3E47-0547-8C0E-995C5FDDA72F}" dt="2021-09-07T15:03:49.364" v="7" actId="1076"/>
        <pc:sldMkLst>
          <pc:docMk/>
          <pc:sldMk cId="3331600563" sldId="256"/>
        </pc:sldMkLst>
        <pc:picChg chg="mod">
          <ac:chgData name="GANGADEVI SNSACD" userId="c8c5e39d-345c-431e-b8e2-3bad97e177e4" providerId="ADAL" clId="{EFA341F2-3E47-0547-8C0E-995C5FDDA72F}" dt="2021-09-07T15:03:49.364" v="7" actId="1076"/>
          <ac:picMkLst>
            <pc:docMk/>
            <pc:sldMk cId="3331600563" sldId="256"/>
            <ac:picMk id="6" creationId="{F6CFDD4D-2F60-1A41-B41D-19E3BDC7DE67}"/>
          </ac:picMkLst>
        </pc:picChg>
      </pc:sldChg>
      <pc:sldChg chg="modSp">
        <pc:chgData name="GANGADEVI SNSACD" userId="c8c5e39d-345c-431e-b8e2-3bad97e177e4" providerId="ADAL" clId="{EFA341F2-3E47-0547-8C0E-995C5FDDA72F}" dt="2021-09-05T14:57:17.421" v="5" actId="255"/>
        <pc:sldMkLst>
          <pc:docMk/>
          <pc:sldMk cId="3936379622" sldId="260"/>
        </pc:sldMkLst>
        <pc:spChg chg="mod">
          <ac:chgData name="GANGADEVI SNSACD" userId="c8c5e39d-345c-431e-b8e2-3bad97e177e4" providerId="ADAL" clId="{EFA341F2-3E47-0547-8C0E-995C5FDDA72F}" dt="2021-09-05T14:57:17.421" v="5" actId="255"/>
          <ac:spMkLst>
            <pc:docMk/>
            <pc:sldMk cId="3936379622" sldId="260"/>
            <ac:spMk id="3" creationId="{8DD0E082-3CA7-DB46-8BC3-F1535ACC6724}"/>
          </ac:spMkLst>
        </pc:spChg>
      </pc:sldChg>
      <pc:sldChg chg="modSp">
        <pc:chgData name="GANGADEVI SNSACD" userId="c8c5e39d-345c-431e-b8e2-3bad97e177e4" providerId="ADAL" clId="{EFA341F2-3E47-0547-8C0E-995C5FDDA72F}" dt="2021-09-05T14:56:31.867" v="4" actId="14100"/>
        <pc:sldMkLst>
          <pc:docMk/>
          <pc:sldMk cId="2122713649" sldId="261"/>
        </pc:sldMkLst>
        <pc:spChg chg="mod">
          <ac:chgData name="GANGADEVI SNSACD" userId="c8c5e39d-345c-431e-b8e2-3bad97e177e4" providerId="ADAL" clId="{EFA341F2-3E47-0547-8C0E-995C5FDDA72F}" dt="2021-09-05T14:56:28.077" v="2" actId="1076"/>
          <ac:spMkLst>
            <pc:docMk/>
            <pc:sldMk cId="2122713649" sldId="261"/>
            <ac:spMk id="2" creationId="{5954E7B2-0623-6F45-9DD5-E54FAB425934}"/>
          </ac:spMkLst>
        </pc:spChg>
        <pc:spChg chg="mod">
          <ac:chgData name="GANGADEVI SNSACD" userId="c8c5e39d-345c-431e-b8e2-3bad97e177e4" providerId="ADAL" clId="{EFA341F2-3E47-0547-8C0E-995C5FDDA72F}" dt="2021-09-05T14:56:31.867" v="4" actId="14100"/>
          <ac:spMkLst>
            <pc:docMk/>
            <pc:sldMk cId="2122713649" sldId="261"/>
            <ac:spMk id="10" creationId="{566D279F-3A88-4AE4-8481-AB57C7A63A62}"/>
          </ac:spMkLst>
        </pc:spChg>
      </pc:sldChg>
      <pc:sldChg chg="modSp">
        <pc:chgData name="GANGADEVI SNSACD" userId="c8c5e39d-345c-431e-b8e2-3bad97e177e4" providerId="ADAL" clId="{EFA341F2-3E47-0547-8C0E-995C5FDDA72F}" dt="2021-09-07T15:04:38.606" v="12" actId="1076"/>
        <pc:sldMkLst>
          <pc:docMk/>
          <pc:sldMk cId="877598667" sldId="262"/>
        </pc:sldMkLst>
        <pc:picChg chg="mod">
          <ac:chgData name="GANGADEVI SNSACD" userId="c8c5e39d-345c-431e-b8e2-3bad97e177e4" providerId="ADAL" clId="{EFA341F2-3E47-0547-8C0E-995C5FDDA72F}" dt="2021-09-07T15:04:38.606" v="12" actId="1076"/>
          <ac:picMkLst>
            <pc:docMk/>
            <pc:sldMk cId="877598667" sldId="262"/>
            <ac:picMk id="11" creationId="{11507569-E96B-454B-8200-26B39837EC2E}"/>
          </ac:picMkLst>
        </pc:picChg>
      </pc:sldChg>
      <pc:sldChg chg="addSp modSp">
        <pc:chgData name="GANGADEVI SNSACD" userId="c8c5e39d-345c-431e-b8e2-3bad97e177e4" providerId="ADAL" clId="{EFA341F2-3E47-0547-8C0E-995C5FDDA72F}" dt="2021-09-07T15:05:04.579" v="19" actId="14100"/>
        <pc:sldMkLst>
          <pc:docMk/>
          <pc:sldMk cId="2943508508" sldId="263"/>
        </pc:sldMkLst>
        <pc:spChg chg="add mod">
          <ac:chgData name="GANGADEVI SNSACD" userId="c8c5e39d-345c-431e-b8e2-3bad97e177e4" providerId="ADAL" clId="{EFA341F2-3E47-0547-8C0E-995C5FDDA72F}" dt="2021-09-07T15:05:04.579" v="19" actId="14100"/>
          <ac:spMkLst>
            <pc:docMk/>
            <pc:sldMk cId="2943508508" sldId="263"/>
            <ac:spMk id="9" creationId="{95827A99-65BE-F340-86C6-4ACD78CEF548}"/>
          </ac:spMkLst>
        </pc:spChg>
      </pc:sldChg>
      <pc:sldChg chg="addSp modSp new mod setBg">
        <pc:chgData name="GANGADEVI SNSACD" userId="c8c5e39d-345c-431e-b8e2-3bad97e177e4" providerId="ADAL" clId="{EFA341F2-3E47-0547-8C0E-995C5FDDA72F}" dt="2021-09-08T06:52:14.683" v="608" actId="1076"/>
        <pc:sldMkLst>
          <pc:docMk/>
          <pc:sldMk cId="1090767587" sldId="264"/>
        </pc:sldMkLst>
        <pc:spChg chg="mod">
          <ac:chgData name="GANGADEVI SNSACD" userId="c8c5e39d-345c-431e-b8e2-3bad97e177e4" providerId="ADAL" clId="{EFA341F2-3E47-0547-8C0E-995C5FDDA72F}" dt="2021-09-07T15:35:11.731" v="123" actId="26606"/>
          <ac:spMkLst>
            <pc:docMk/>
            <pc:sldMk cId="1090767587" sldId="264"/>
            <ac:spMk id="2" creationId="{FE0BB4A7-3E92-F144-B510-670E97B57A2D}"/>
          </ac:spMkLst>
        </pc:spChg>
        <pc:spChg chg="mod">
          <ac:chgData name="GANGADEVI SNSACD" userId="c8c5e39d-345c-431e-b8e2-3bad97e177e4" providerId="ADAL" clId="{EFA341F2-3E47-0547-8C0E-995C5FDDA72F}" dt="2021-09-08T06:52:14.683" v="608" actId="1076"/>
          <ac:spMkLst>
            <pc:docMk/>
            <pc:sldMk cId="1090767587" sldId="264"/>
            <ac:spMk id="3" creationId="{A008B262-040C-3E4D-B0B9-856A353D8C83}"/>
          </ac:spMkLst>
        </pc:spChg>
        <pc:spChg chg="add">
          <ac:chgData name="GANGADEVI SNSACD" userId="c8c5e39d-345c-431e-b8e2-3bad97e177e4" providerId="ADAL" clId="{EFA341F2-3E47-0547-8C0E-995C5FDDA72F}" dt="2021-09-07T15:35:11.731" v="123" actId="26606"/>
          <ac:spMkLst>
            <pc:docMk/>
            <pc:sldMk cId="1090767587" sldId="264"/>
            <ac:spMk id="11" creationId="{1FCF8D96-ACCE-4A38-BFE7-4D631184D16A}"/>
          </ac:spMkLst>
        </pc:spChg>
        <pc:picChg chg="add mod">
          <ac:chgData name="GANGADEVI SNSACD" userId="c8c5e39d-345c-431e-b8e2-3bad97e177e4" providerId="ADAL" clId="{EFA341F2-3E47-0547-8C0E-995C5FDDA72F}" dt="2021-09-07T15:35:11.731" v="123" actId="26606"/>
          <ac:picMkLst>
            <pc:docMk/>
            <pc:sldMk cId="1090767587" sldId="264"/>
            <ac:picMk id="6" creationId="{8CEEBFEB-F761-C842-A153-7BB0F90B63B9}"/>
          </ac:picMkLst>
        </pc:picChg>
      </pc:sldChg>
      <pc:sldChg chg="modSp new">
        <pc:chgData name="GANGADEVI SNSACD" userId="c8c5e39d-345c-431e-b8e2-3bad97e177e4" providerId="ADAL" clId="{EFA341F2-3E47-0547-8C0E-995C5FDDA72F}" dt="2021-09-07T16:02:02.714" v="541" actId="113"/>
        <pc:sldMkLst>
          <pc:docMk/>
          <pc:sldMk cId="1198140728" sldId="265"/>
        </pc:sldMkLst>
        <pc:spChg chg="mod">
          <ac:chgData name="GANGADEVI SNSACD" userId="c8c5e39d-345c-431e-b8e2-3bad97e177e4" providerId="ADAL" clId="{EFA341F2-3E47-0547-8C0E-995C5FDDA72F}" dt="2021-09-07T15:39:23.253" v="153" actId="20577"/>
          <ac:spMkLst>
            <pc:docMk/>
            <pc:sldMk cId="1198140728" sldId="265"/>
            <ac:spMk id="2" creationId="{322E1775-6E65-A544-9EA1-E6CF9EE45D91}"/>
          </ac:spMkLst>
        </pc:spChg>
        <pc:spChg chg="mod">
          <ac:chgData name="GANGADEVI SNSACD" userId="c8c5e39d-345c-431e-b8e2-3bad97e177e4" providerId="ADAL" clId="{EFA341F2-3E47-0547-8C0E-995C5FDDA72F}" dt="2021-09-07T16:02:02.714" v="541" actId="113"/>
          <ac:spMkLst>
            <pc:docMk/>
            <pc:sldMk cId="1198140728" sldId="265"/>
            <ac:spMk id="3" creationId="{F5D80798-C539-8A4F-A77E-96EB1B4A5517}"/>
          </ac:spMkLst>
        </pc:spChg>
      </pc:sldChg>
      <pc:sldChg chg="modSp new">
        <pc:chgData name="GANGADEVI SNSACD" userId="c8c5e39d-345c-431e-b8e2-3bad97e177e4" providerId="ADAL" clId="{EFA341F2-3E47-0547-8C0E-995C5FDDA72F}" dt="2021-09-07T15:46:42.044" v="453" actId="20577"/>
        <pc:sldMkLst>
          <pc:docMk/>
          <pc:sldMk cId="1473078599" sldId="266"/>
        </pc:sldMkLst>
        <pc:spChg chg="mod">
          <ac:chgData name="GANGADEVI SNSACD" userId="c8c5e39d-345c-431e-b8e2-3bad97e177e4" providerId="ADAL" clId="{EFA341F2-3E47-0547-8C0E-995C5FDDA72F}" dt="2021-09-07T15:44:37.382" v="344" actId="20577"/>
          <ac:spMkLst>
            <pc:docMk/>
            <pc:sldMk cId="1473078599" sldId="266"/>
            <ac:spMk id="2" creationId="{AE80B241-EB74-BA45-8B69-F7DEB9626489}"/>
          </ac:spMkLst>
        </pc:spChg>
        <pc:spChg chg="mod">
          <ac:chgData name="GANGADEVI SNSACD" userId="c8c5e39d-345c-431e-b8e2-3bad97e177e4" providerId="ADAL" clId="{EFA341F2-3E47-0547-8C0E-995C5FDDA72F}" dt="2021-09-07T15:46:42.044" v="453" actId="20577"/>
          <ac:spMkLst>
            <pc:docMk/>
            <pc:sldMk cId="1473078599" sldId="266"/>
            <ac:spMk id="3" creationId="{777387A9-D7F4-664A-B7A7-F014AD6AE763}"/>
          </ac:spMkLst>
        </pc:spChg>
      </pc:sldChg>
      <pc:sldChg chg="modSp new">
        <pc:chgData name="GANGADEVI SNSACD" userId="c8c5e39d-345c-431e-b8e2-3bad97e177e4" providerId="ADAL" clId="{EFA341F2-3E47-0547-8C0E-995C5FDDA72F}" dt="2021-09-07T16:05:26.519" v="605" actId="20577"/>
        <pc:sldMkLst>
          <pc:docMk/>
          <pc:sldMk cId="2897501565" sldId="267"/>
        </pc:sldMkLst>
        <pc:spChg chg="mod">
          <ac:chgData name="GANGADEVI SNSACD" userId="c8c5e39d-345c-431e-b8e2-3bad97e177e4" providerId="ADAL" clId="{EFA341F2-3E47-0547-8C0E-995C5FDDA72F}" dt="2021-09-07T16:03:43.306" v="551" actId="20577"/>
          <ac:spMkLst>
            <pc:docMk/>
            <pc:sldMk cId="2897501565" sldId="267"/>
            <ac:spMk id="2" creationId="{949507CA-9A66-1F4B-8E8B-94CA34C798B0}"/>
          </ac:spMkLst>
        </pc:spChg>
        <pc:spChg chg="mod">
          <ac:chgData name="GANGADEVI SNSACD" userId="c8c5e39d-345c-431e-b8e2-3bad97e177e4" providerId="ADAL" clId="{EFA341F2-3E47-0547-8C0E-995C5FDDA72F}" dt="2021-09-07T16:05:26.519" v="605" actId="20577"/>
          <ac:spMkLst>
            <pc:docMk/>
            <pc:sldMk cId="2897501565" sldId="267"/>
            <ac:spMk id="3" creationId="{BFDC6653-FEEA-2342-8567-F59DBD11B525}"/>
          </ac:spMkLst>
        </pc:spChg>
      </pc:sldChg>
      <pc:sldChg chg="new">
        <pc:chgData name="GANGADEVI SNSACD" userId="c8c5e39d-345c-431e-b8e2-3bad97e177e4" providerId="ADAL" clId="{EFA341F2-3E47-0547-8C0E-995C5FDDA72F}" dt="2021-09-07T16:05:30.090" v="606" actId="680"/>
        <pc:sldMkLst>
          <pc:docMk/>
          <pc:sldMk cId="3723510451" sldId="268"/>
        </pc:sldMkLst>
      </pc:sldChg>
    </pc:docChg>
  </pc:docChgLst>
  <pc:docChgLst>
    <pc:chgData name="GANGADEVI SNSACD" userId="c8c5e39d-345c-431e-b8e2-3bad97e177e4" providerId="ADAL" clId="{E05C62AE-B885-2F45-8908-4E809AEE42A9}"/>
    <pc:docChg chg="undo custSel modSld">
      <pc:chgData name="GANGADEVI SNSACD" userId="c8c5e39d-345c-431e-b8e2-3bad97e177e4" providerId="ADAL" clId="{E05C62AE-B885-2F45-8908-4E809AEE42A9}" dt="2021-09-08T05:50:51.595" v="15" actId="22"/>
      <pc:docMkLst>
        <pc:docMk/>
      </pc:docMkLst>
      <pc:sldChg chg="modSp">
        <pc:chgData name="GANGADEVI SNSACD" userId="c8c5e39d-345c-431e-b8e2-3bad97e177e4" providerId="ADAL" clId="{E05C62AE-B885-2F45-8908-4E809AEE42A9}" dt="2021-09-08T05:50:51.595" v="15" actId="22"/>
        <pc:sldMkLst>
          <pc:docMk/>
          <pc:sldMk cId="2943508508" sldId="263"/>
        </pc:sldMkLst>
        <pc:spChg chg="mod">
          <ac:chgData name="GANGADEVI SNSACD" userId="c8c5e39d-345c-431e-b8e2-3bad97e177e4" providerId="ADAL" clId="{E05C62AE-B885-2F45-8908-4E809AEE42A9}" dt="2021-09-08T05:50:51.595" v="15" actId="22"/>
          <ac:spMkLst>
            <pc:docMk/>
            <pc:sldMk cId="2943508508" sldId="263"/>
            <ac:spMk id="9" creationId="{95827A99-65BE-F340-86C6-4ACD78CEF548}"/>
          </ac:spMkLst>
        </pc:spChg>
      </pc:sldChg>
      <pc:sldChg chg="modSp">
        <pc:chgData name="GANGADEVI SNSACD" userId="c8c5e39d-345c-431e-b8e2-3bad97e177e4" providerId="ADAL" clId="{E05C62AE-B885-2F45-8908-4E809AEE42A9}" dt="2021-09-07T18:12:16.740" v="13" actId="27636"/>
        <pc:sldMkLst>
          <pc:docMk/>
          <pc:sldMk cId="1090767587" sldId="264"/>
        </pc:sldMkLst>
        <pc:spChg chg="mod">
          <ac:chgData name="GANGADEVI SNSACD" userId="c8c5e39d-345c-431e-b8e2-3bad97e177e4" providerId="ADAL" clId="{E05C62AE-B885-2F45-8908-4E809AEE42A9}" dt="2021-09-07T18:12:01.452" v="10" actId="22"/>
          <ac:spMkLst>
            <pc:docMk/>
            <pc:sldMk cId="1090767587" sldId="264"/>
            <ac:spMk id="2" creationId="{FE0BB4A7-3E92-F144-B510-670E97B57A2D}"/>
          </ac:spMkLst>
        </pc:spChg>
        <pc:spChg chg="mod">
          <ac:chgData name="GANGADEVI SNSACD" userId="c8c5e39d-345c-431e-b8e2-3bad97e177e4" providerId="ADAL" clId="{E05C62AE-B885-2F45-8908-4E809AEE42A9}" dt="2021-09-07T18:12:16.740" v="13" actId="27636"/>
          <ac:spMkLst>
            <pc:docMk/>
            <pc:sldMk cId="1090767587" sldId="264"/>
            <ac:spMk id="3" creationId="{A008B262-040C-3E4D-B0B9-856A353D8C8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9/8/21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9/8/21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F2F231C-9E36-40B0-A4AD-D3AD1E81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0E3FC-06A2-4801-8281-7E4E063B7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66616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75A086-3460-2640-9776-183305B92C3E}"/>
              </a:ext>
            </a:extLst>
          </p:cNvPr>
          <p:cNvSpPr>
            <a:spLocks noGrp="1"/>
          </p:cNvSpPr>
          <p:nvPr>
            <p:ph type="ctrTitle"/>
          </p:nvPr>
        </p:nvSpPr>
        <p:spPr>
          <a:xfrm>
            <a:off x="485128" y="1298448"/>
            <a:ext cx="3842653" cy="3255264"/>
          </a:xfrm>
        </p:spPr>
        <p:txBody>
          <a:bodyPr>
            <a:normAutofit/>
          </a:bodyPr>
          <a:lstStyle/>
          <a:p>
            <a:r>
              <a:rPr lang="en-IN"/>
              <a:t>Separation of Substances</a:t>
            </a:r>
            <a:endParaRPr lang="en-US"/>
          </a:p>
        </p:txBody>
      </p:sp>
      <p:sp>
        <p:nvSpPr>
          <p:cNvPr id="3" name="Subtitle 2">
            <a:extLst>
              <a:ext uri="{FF2B5EF4-FFF2-40B4-BE49-F238E27FC236}">
                <a16:creationId xmlns:a16="http://schemas.microsoft.com/office/drawing/2014/main" id="{DC510308-0193-A947-955C-5F408C46F667}"/>
              </a:ext>
            </a:extLst>
          </p:cNvPr>
          <p:cNvSpPr>
            <a:spLocks noGrp="1"/>
          </p:cNvSpPr>
          <p:nvPr>
            <p:ph type="subTitle" idx="1"/>
          </p:nvPr>
        </p:nvSpPr>
        <p:spPr>
          <a:xfrm>
            <a:off x="485128" y="4670246"/>
            <a:ext cx="3842653" cy="914400"/>
          </a:xfrm>
        </p:spPr>
        <p:txBody>
          <a:bodyPr>
            <a:normAutofit/>
          </a:bodyPr>
          <a:lstStyle/>
          <a:p>
            <a:r>
              <a:rPr lang="en-IN"/>
              <a:t>Chapter 5</a:t>
            </a:r>
            <a:endParaRPr lang="en-US"/>
          </a:p>
        </p:txBody>
      </p:sp>
      <p:sp>
        <p:nvSpPr>
          <p:cNvPr id="24" name="Rectangle 23">
            <a:extLst>
              <a:ext uri="{FF2B5EF4-FFF2-40B4-BE49-F238E27FC236}">
                <a16:creationId xmlns:a16="http://schemas.microsoft.com/office/drawing/2014/main" id="{6993D2C4-33A7-4A1E-B168-F4C7A692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66981E-645D-4036-BB9A-5E14E1643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54E15C-DA50-4F0F-A416-E3B088C75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F6CFDD4D-2F60-1A41-B41D-19E3BDC7DE67}"/>
              </a:ext>
            </a:extLst>
          </p:cNvPr>
          <p:cNvPicPr>
            <a:picLocks noChangeAspect="1"/>
          </p:cNvPicPr>
          <p:nvPr/>
        </p:nvPicPr>
        <p:blipFill rotWithShape="1">
          <a:blip r:embed="rId2"/>
          <a:srcRect l="2662" r="7919" b="-3"/>
          <a:stretch/>
        </p:blipFill>
        <p:spPr>
          <a:xfrm>
            <a:off x="7316369" y="3149563"/>
            <a:ext cx="4027002" cy="3593910"/>
          </a:xfrm>
          <a:prstGeom prst="rect">
            <a:avLst/>
          </a:prstGeom>
        </p:spPr>
      </p:pic>
      <p:pic>
        <p:nvPicPr>
          <p:cNvPr id="8" name="Picture 7">
            <a:extLst>
              <a:ext uri="{FF2B5EF4-FFF2-40B4-BE49-F238E27FC236}">
                <a16:creationId xmlns:a16="http://schemas.microsoft.com/office/drawing/2014/main" id="{7CEB3FD1-AF8D-0949-B78F-DA5ED8D149A6}"/>
              </a:ext>
            </a:extLst>
          </p:cNvPr>
          <p:cNvPicPr>
            <a:picLocks noChangeAspect="1"/>
          </p:cNvPicPr>
          <p:nvPr/>
        </p:nvPicPr>
        <p:blipFill rotWithShape="1">
          <a:blip r:embed="rId3"/>
          <a:srcRect t="2316" r="1" b="2387"/>
          <a:stretch/>
        </p:blipFill>
        <p:spPr>
          <a:xfrm>
            <a:off x="5137460" y="10"/>
            <a:ext cx="4113440"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Tree>
    <p:extLst>
      <p:ext uri="{BB962C8B-B14F-4D97-AF65-F5344CB8AC3E}">
        <p14:creationId xmlns:p14="http://schemas.microsoft.com/office/powerpoint/2010/main" val="333160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1775-6E65-A544-9EA1-E6CF9EE45D91}"/>
              </a:ext>
            </a:extLst>
          </p:cNvPr>
          <p:cNvSpPr>
            <a:spLocks noGrp="1"/>
          </p:cNvSpPr>
          <p:nvPr>
            <p:ph type="title"/>
          </p:nvPr>
        </p:nvSpPr>
        <p:spPr/>
        <p:txBody>
          <a:bodyPr/>
          <a:lstStyle/>
          <a:p>
            <a:r>
              <a:rPr lang="en-IN" dirty="0"/>
              <a:t>Solubility (record from chapter 4)</a:t>
            </a:r>
            <a:endParaRPr lang="en-US" dirty="0"/>
          </a:p>
        </p:txBody>
      </p:sp>
      <p:sp>
        <p:nvSpPr>
          <p:cNvPr id="3" name="Content Placeholder 2">
            <a:extLst>
              <a:ext uri="{FF2B5EF4-FFF2-40B4-BE49-F238E27FC236}">
                <a16:creationId xmlns:a16="http://schemas.microsoft.com/office/drawing/2014/main" id="{F5D80798-C539-8A4F-A77E-96EB1B4A5517}"/>
              </a:ext>
            </a:extLst>
          </p:cNvPr>
          <p:cNvSpPr>
            <a:spLocks noGrp="1"/>
          </p:cNvSpPr>
          <p:nvPr>
            <p:ph idx="1"/>
          </p:nvPr>
        </p:nvSpPr>
        <p:spPr/>
        <p:txBody>
          <a:bodyPr>
            <a:normAutofit lnSpcReduction="10000"/>
          </a:bodyPr>
          <a:lstStyle/>
          <a:p>
            <a:r>
              <a:rPr lang="en-IN" dirty="0"/>
              <a:t>When you mix </a:t>
            </a:r>
            <a:r>
              <a:rPr lang="en-IN" b="1" u="sng" dirty="0"/>
              <a:t>sugar</a:t>
            </a:r>
            <a:r>
              <a:rPr lang="en-IN" dirty="0"/>
              <a:t> in water, sugar breaks up into </a:t>
            </a:r>
            <a:r>
              <a:rPr lang="en-IN" b="1" u="sng" dirty="0"/>
              <a:t>individual</a:t>
            </a:r>
            <a:r>
              <a:rPr lang="en-IN" dirty="0"/>
              <a:t> </a:t>
            </a:r>
            <a:r>
              <a:rPr lang="en-IN" b="1" u="sng" dirty="0"/>
              <a:t>molecules</a:t>
            </a:r>
            <a:r>
              <a:rPr lang="en-IN" dirty="0"/>
              <a:t> in the water, the sugar seems to disappear in the water.
The </a:t>
            </a:r>
            <a:r>
              <a:rPr lang="en-IN" b="1" dirty="0"/>
              <a:t>sugar</a:t>
            </a:r>
            <a:r>
              <a:rPr lang="en-IN" dirty="0"/>
              <a:t> and </a:t>
            </a:r>
            <a:r>
              <a:rPr lang="en-IN" b="1" dirty="0"/>
              <a:t>water</a:t>
            </a:r>
            <a:r>
              <a:rPr lang="en-IN" dirty="0"/>
              <a:t> together formed a </a:t>
            </a:r>
            <a:r>
              <a:rPr lang="en-IN" b="1" u="sng" dirty="0"/>
              <a:t>solution</a:t>
            </a:r>
            <a:r>
              <a:rPr lang="en-IN" dirty="0"/>
              <a:t> of sugar in water.
The </a:t>
            </a:r>
            <a:r>
              <a:rPr lang="en-IN" b="1" u="sng" dirty="0"/>
              <a:t>water</a:t>
            </a:r>
            <a:r>
              <a:rPr lang="en-IN" dirty="0"/>
              <a:t> here is called a </a:t>
            </a:r>
            <a:r>
              <a:rPr lang="en-IN" b="1" u="sng" dirty="0"/>
              <a:t>solvent</a:t>
            </a:r>
            <a:r>
              <a:rPr lang="en-IN" dirty="0"/>
              <a:t>. The sugar is called the solute 
   A solvent and solute together forms a solution
Water can </a:t>
            </a:r>
            <a:r>
              <a:rPr lang="en-IN" b="1" u="sng" dirty="0"/>
              <a:t>dissolve</a:t>
            </a:r>
            <a:r>
              <a:rPr lang="en-IN" dirty="0"/>
              <a:t> a large number of substance in it so it’s called as a </a:t>
            </a:r>
            <a:r>
              <a:rPr lang="en-IN" b="1" u="sng" dirty="0"/>
              <a:t>universal solvent.</a:t>
            </a:r>
          </a:p>
          <a:p>
            <a:r>
              <a:rPr lang="en-IN" dirty="0"/>
              <a:t>The substance which </a:t>
            </a:r>
            <a:r>
              <a:rPr lang="en-IN" b="1" dirty="0"/>
              <a:t>dissolve</a:t>
            </a:r>
            <a:r>
              <a:rPr lang="en-IN" dirty="0"/>
              <a:t> in </a:t>
            </a:r>
            <a:r>
              <a:rPr lang="en-IN" b="1" dirty="0"/>
              <a:t>water</a:t>
            </a:r>
            <a:r>
              <a:rPr lang="en-IN" dirty="0"/>
              <a:t> can be easily </a:t>
            </a:r>
            <a:r>
              <a:rPr lang="en-IN" b="1" u="sng" dirty="0"/>
              <a:t>got back </a:t>
            </a:r>
            <a:r>
              <a:rPr lang="en-IN" dirty="0"/>
              <a:t>by using the methods such as </a:t>
            </a:r>
            <a:r>
              <a:rPr lang="en-IN" b="1" u="sng" dirty="0"/>
              <a:t>evaporation, condensation </a:t>
            </a:r>
            <a:r>
              <a:rPr lang="en-IN" dirty="0"/>
              <a:t>etc</a:t>
            </a:r>
          </a:p>
          <a:p>
            <a:r>
              <a:rPr lang="en-IN" dirty="0"/>
              <a:t>The </a:t>
            </a:r>
            <a:r>
              <a:rPr lang="en-IN" b="1" dirty="0"/>
              <a:t>solubility</a:t>
            </a:r>
            <a:r>
              <a:rPr lang="en-IN" dirty="0"/>
              <a:t> of sugar increases as the </a:t>
            </a:r>
            <a:r>
              <a:rPr lang="en-IN" b="1" dirty="0"/>
              <a:t>temperature</a:t>
            </a:r>
            <a:r>
              <a:rPr lang="en-IN" dirty="0"/>
              <a:t> increases
But the solubility of salt increases </a:t>
            </a:r>
            <a:r>
              <a:rPr lang="en-IN" b="1" dirty="0"/>
              <a:t>very little </a:t>
            </a:r>
            <a:r>
              <a:rPr lang="en-IN" dirty="0"/>
              <a:t>with temperature</a:t>
            </a:r>
          </a:p>
          <a:p>
            <a:r>
              <a:rPr lang="en-IN" dirty="0"/>
              <a:t>The </a:t>
            </a:r>
            <a:r>
              <a:rPr lang="en-IN" b="1" dirty="0"/>
              <a:t>solubility</a:t>
            </a:r>
            <a:r>
              <a:rPr lang="en-IN" dirty="0"/>
              <a:t> of </a:t>
            </a:r>
            <a:r>
              <a:rPr lang="en-IN" b="1" dirty="0"/>
              <a:t>gas</a:t>
            </a:r>
            <a:r>
              <a:rPr lang="en-IN" dirty="0"/>
              <a:t> in water </a:t>
            </a:r>
            <a:r>
              <a:rPr lang="en-IN" b="1" dirty="0"/>
              <a:t>decreases</a:t>
            </a:r>
            <a:r>
              <a:rPr lang="en-IN" dirty="0"/>
              <a:t> with </a:t>
            </a:r>
            <a:r>
              <a:rPr lang="en-IN" b="1" dirty="0"/>
              <a:t>increase</a:t>
            </a:r>
            <a:r>
              <a:rPr lang="en-IN" dirty="0"/>
              <a:t> in temperature</a:t>
            </a:r>
            <a:endParaRPr lang="en-US" dirty="0"/>
          </a:p>
        </p:txBody>
      </p:sp>
    </p:spTree>
    <p:extLst>
      <p:ext uri="{BB962C8B-B14F-4D97-AF65-F5344CB8AC3E}">
        <p14:creationId xmlns:p14="http://schemas.microsoft.com/office/powerpoint/2010/main" val="119814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B241-EB74-BA45-8B69-F7DEB9626489}"/>
              </a:ext>
            </a:extLst>
          </p:cNvPr>
          <p:cNvSpPr>
            <a:spLocks noGrp="1"/>
          </p:cNvSpPr>
          <p:nvPr>
            <p:ph type="title"/>
          </p:nvPr>
        </p:nvSpPr>
        <p:spPr/>
        <p:txBody>
          <a:bodyPr/>
          <a:lstStyle/>
          <a:p>
            <a:r>
              <a:rPr lang="en-IN" dirty="0"/>
              <a:t>Importance of water as a solvent</a:t>
            </a:r>
            <a:endParaRPr lang="en-US" dirty="0"/>
          </a:p>
        </p:txBody>
      </p:sp>
      <p:sp>
        <p:nvSpPr>
          <p:cNvPr id="3" name="Content Placeholder 2">
            <a:extLst>
              <a:ext uri="{FF2B5EF4-FFF2-40B4-BE49-F238E27FC236}">
                <a16:creationId xmlns:a16="http://schemas.microsoft.com/office/drawing/2014/main" id="{777387A9-D7F4-664A-B7A7-F014AD6AE763}"/>
              </a:ext>
            </a:extLst>
          </p:cNvPr>
          <p:cNvSpPr>
            <a:spLocks noGrp="1"/>
          </p:cNvSpPr>
          <p:nvPr>
            <p:ph idx="1"/>
          </p:nvPr>
        </p:nvSpPr>
        <p:spPr/>
        <p:txBody>
          <a:bodyPr/>
          <a:lstStyle/>
          <a:p>
            <a:r>
              <a:rPr lang="en-IN" dirty="0"/>
              <a:t>Large number of substances dissolved in water
A body cannot absorb food substance unless they are dissolved in water
The process of digestion requires water
Several waste materials produced in a body dissolve in water and excreted out
Plants can absorb nutrients from the soil only with the help of water
Gases such as oxygen and carbon dioxide which are dissolved in water are important for survival of aquatic life   </a:t>
            </a:r>
            <a:endParaRPr lang="en-US" dirty="0"/>
          </a:p>
        </p:txBody>
      </p:sp>
    </p:spTree>
    <p:extLst>
      <p:ext uri="{BB962C8B-B14F-4D97-AF65-F5344CB8AC3E}">
        <p14:creationId xmlns:p14="http://schemas.microsoft.com/office/powerpoint/2010/main" val="147307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07CA-9A66-1F4B-8E8B-94CA34C798B0}"/>
              </a:ext>
            </a:extLst>
          </p:cNvPr>
          <p:cNvSpPr>
            <a:spLocks noGrp="1"/>
          </p:cNvSpPr>
          <p:nvPr>
            <p:ph type="title"/>
          </p:nvPr>
        </p:nvSpPr>
        <p:spPr/>
        <p:txBody>
          <a:bodyPr/>
          <a:lstStyle/>
          <a:p>
            <a:r>
              <a:rPr lang="en-IN" dirty="0"/>
              <a:t>Recap</a:t>
            </a:r>
            <a:endParaRPr lang="en-US" dirty="0"/>
          </a:p>
        </p:txBody>
      </p:sp>
      <p:sp>
        <p:nvSpPr>
          <p:cNvPr id="3" name="Content Placeholder 2">
            <a:extLst>
              <a:ext uri="{FF2B5EF4-FFF2-40B4-BE49-F238E27FC236}">
                <a16:creationId xmlns:a16="http://schemas.microsoft.com/office/drawing/2014/main" id="{BFDC6653-FEEA-2342-8567-F59DBD11B525}"/>
              </a:ext>
            </a:extLst>
          </p:cNvPr>
          <p:cNvSpPr>
            <a:spLocks noGrp="1"/>
          </p:cNvSpPr>
          <p:nvPr>
            <p:ph idx="1"/>
          </p:nvPr>
        </p:nvSpPr>
        <p:spPr/>
        <p:txBody>
          <a:bodyPr/>
          <a:lstStyle/>
          <a:p>
            <a:r>
              <a:rPr lang="en-IN" dirty="0"/>
              <a:t>What are pure substances?
What is loading
Differentiate sedimentation and decantation
What is Lee Biggs contains
Importance of water</a:t>
            </a:r>
          </a:p>
          <a:p>
            <a:r>
              <a:rPr lang="en-IN" dirty="0"/>
              <a:t>method of separating solid from solid</a:t>
            </a:r>
            <a:endParaRPr lang="en-US" dirty="0"/>
          </a:p>
        </p:txBody>
      </p:sp>
    </p:spTree>
    <p:extLst>
      <p:ext uri="{BB962C8B-B14F-4D97-AF65-F5344CB8AC3E}">
        <p14:creationId xmlns:p14="http://schemas.microsoft.com/office/powerpoint/2010/main" val="289750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0871-3A01-9949-A208-E94C6948BA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AA8CC5-2FF4-E047-B5D3-9BCDD272EF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2351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033C1FA-44DC-4135-AC8E-99278C317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81A727-51BA-47CD-BDF2-F800D0449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102438D-A9AD-B245-A346-D194F47E9EEF}"/>
              </a:ext>
            </a:extLst>
          </p:cNvPr>
          <p:cNvSpPr>
            <a:spLocks noGrp="1"/>
          </p:cNvSpPr>
          <p:nvPr>
            <p:ph idx="1"/>
          </p:nvPr>
        </p:nvSpPr>
        <p:spPr>
          <a:xfrm>
            <a:off x="289248" y="1219868"/>
            <a:ext cx="4519039" cy="3325395"/>
          </a:xfrm>
        </p:spPr>
        <p:txBody>
          <a:bodyPr anchor="t">
            <a:normAutofit/>
          </a:bodyPr>
          <a:lstStyle/>
          <a:p>
            <a:r>
              <a:rPr lang="en-IN" sz="1700">
                <a:solidFill>
                  <a:srgbClr val="FFFFFF"/>
                </a:solidFill>
              </a:rPr>
              <a:t>Ganesh was given 3 thing and his mother asked him to collect or separate the things </a:t>
            </a:r>
          </a:p>
          <a:p>
            <a:r>
              <a:rPr lang="en-IN" sz="1700">
                <a:solidFill>
                  <a:srgbClr val="FFFFFF"/>
                </a:solidFill>
              </a:rPr>
              <a:t>First jar contains a mixture of gem stones</a:t>
            </a:r>
          </a:p>
          <a:p>
            <a:r>
              <a:rPr lang="en-IN" sz="1700">
                <a:solidFill>
                  <a:srgbClr val="FFFFFF"/>
                </a:solidFill>
              </a:rPr>
              <a:t>Second glass tumbler contains water mixed with the sand</a:t>
            </a:r>
          </a:p>
          <a:p>
            <a:r>
              <a:rPr lang="en-IN" sz="1700">
                <a:solidFill>
                  <a:srgbClr val="FFFFFF"/>
                </a:solidFill>
              </a:rPr>
              <a:t>Third the rice with the husk</a:t>
            </a:r>
          </a:p>
          <a:p>
            <a:r>
              <a:rPr lang="en-IN" sz="1700">
                <a:solidFill>
                  <a:srgbClr val="FFFFFF"/>
                </a:solidFill>
              </a:rPr>
              <a:t>Can Ganesh use the same technique to separate the gems, water and rice from the mixture</a:t>
            </a:r>
            <a:endParaRPr lang="en-US" sz="1700">
              <a:solidFill>
                <a:srgbClr val="FFFFFF"/>
              </a:solidFill>
            </a:endParaRPr>
          </a:p>
        </p:txBody>
      </p:sp>
      <p:pic>
        <p:nvPicPr>
          <p:cNvPr id="8" name="Picture 7">
            <a:extLst>
              <a:ext uri="{FF2B5EF4-FFF2-40B4-BE49-F238E27FC236}">
                <a16:creationId xmlns:a16="http://schemas.microsoft.com/office/drawing/2014/main" id="{133D55A5-3794-CE45-9AD8-49691A170DDE}"/>
              </a:ext>
            </a:extLst>
          </p:cNvPr>
          <p:cNvPicPr>
            <a:picLocks noChangeAspect="1"/>
          </p:cNvPicPr>
          <p:nvPr/>
        </p:nvPicPr>
        <p:blipFill rotWithShape="1">
          <a:blip r:embed="rId2"/>
          <a:srcRect t="10050" r="4" b="6302"/>
          <a:stretch/>
        </p:blipFill>
        <p:spPr>
          <a:xfrm>
            <a:off x="9402417" y="768097"/>
            <a:ext cx="2093613" cy="2335127"/>
          </a:xfrm>
          <a:prstGeom prst="rect">
            <a:avLst/>
          </a:prstGeom>
        </p:spPr>
      </p:pic>
      <p:sp>
        <p:nvSpPr>
          <p:cNvPr id="34" name="Rectangle 33">
            <a:extLst>
              <a:ext uri="{FF2B5EF4-FFF2-40B4-BE49-F238E27FC236}">
                <a16:creationId xmlns:a16="http://schemas.microsoft.com/office/drawing/2014/main" id="{E1D58C79-C053-45C6-AB6A-6BE55965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rgbClr val="BFBF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4053AC8-A25F-6A46-A09A-D408E325AAE6}"/>
              </a:ext>
            </a:extLst>
          </p:cNvPr>
          <p:cNvPicPr>
            <a:picLocks noChangeAspect="1"/>
          </p:cNvPicPr>
          <p:nvPr/>
        </p:nvPicPr>
        <p:blipFill rotWithShape="1">
          <a:blip r:embed="rId3"/>
          <a:srcRect r="5229" b="-3"/>
          <a:stretch/>
        </p:blipFill>
        <p:spPr>
          <a:xfrm>
            <a:off x="7460907" y="3264090"/>
            <a:ext cx="4027002" cy="2825813"/>
          </a:xfrm>
          <a:prstGeom prst="rect">
            <a:avLst/>
          </a:prstGeom>
        </p:spPr>
      </p:pic>
      <p:pic>
        <p:nvPicPr>
          <p:cNvPr id="5" name="Picture 4">
            <a:extLst>
              <a:ext uri="{FF2B5EF4-FFF2-40B4-BE49-F238E27FC236}">
                <a16:creationId xmlns:a16="http://schemas.microsoft.com/office/drawing/2014/main" id="{3CAA98A1-8289-B94F-8A8A-E179FDB33ED8}"/>
              </a:ext>
            </a:extLst>
          </p:cNvPr>
          <p:cNvPicPr>
            <a:picLocks noChangeAspect="1"/>
          </p:cNvPicPr>
          <p:nvPr/>
        </p:nvPicPr>
        <p:blipFill rotWithShape="1">
          <a:blip r:embed="rId4"/>
          <a:srcRect t="11541" r="1" b="11612"/>
          <a:stretch/>
        </p:blipFill>
        <p:spPr>
          <a:xfrm>
            <a:off x="5137461" y="758952"/>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36" name="Rectangle 35">
            <a:extLst>
              <a:ext uri="{FF2B5EF4-FFF2-40B4-BE49-F238E27FC236}">
                <a16:creationId xmlns:a16="http://schemas.microsoft.com/office/drawing/2014/main" id="{AF6B7092-FA11-45BD-B50D-DF7999301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680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10BF-FA0D-8644-A5BB-26A456756418}"/>
              </a:ext>
            </a:extLst>
          </p:cNvPr>
          <p:cNvSpPr>
            <a:spLocks noGrp="1"/>
          </p:cNvSpPr>
          <p:nvPr>
            <p:ph type="title"/>
          </p:nvPr>
        </p:nvSpPr>
        <p:spPr/>
        <p:txBody>
          <a:bodyPr/>
          <a:lstStyle/>
          <a:p>
            <a:r>
              <a:rPr lang="en-IN"/>
              <a:t>Mixture and Pure substance </a:t>
            </a:r>
            <a:endParaRPr lang="en-US"/>
          </a:p>
        </p:txBody>
      </p:sp>
      <p:sp>
        <p:nvSpPr>
          <p:cNvPr id="3" name="Content Placeholder 2">
            <a:extLst>
              <a:ext uri="{FF2B5EF4-FFF2-40B4-BE49-F238E27FC236}">
                <a16:creationId xmlns:a16="http://schemas.microsoft.com/office/drawing/2014/main" id="{F3551601-50BD-C545-9551-CECCCA260C9C}"/>
              </a:ext>
            </a:extLst>
          </p:cNvPr>
          <p:cNvSpPr>
            <a:spLocks noGrp="1"/>
          </p:cNvSpPr>
          <p:nvPr>
            <p:ph idx="1"/>
          </p:nvPr>
        </p:nvSpPr>
        <p:spPr/>
        <p:txBody>
          <a:bodyPr/>
          <a:lstStyle/>
          <a:p>
            <a:r>
              <a:rPr lang="en-IN"/>
              <a:t>MIXTURE:  When a substance contains two or more substance is called the MIXTURE </a:t>
            </a:r>
          </a:p>
          <a:p>
            <a:r>
              <a:rPr lang="en-IN"/>
              <a:t>Example sugar water, atmosphere, milk, etc</a:t>
            </a:r>
          </a:p>
          <a:p>
            <a:r>
              <a:rPr lang="en-IN"/>
              <a:t>PURE SUBSTANCE : When a substance contains only Single ATOM or MOLECULE is called the PURE SUBSTANCE </a:t>
            </a:r>
          </a:p>
          <a:p>
            <a:r>
              <a:rPr lang="en-IN"/>
              <a:t>Example: sugar crystals, salt crystal, chemical in laboratory,etc</a:t>
            </a:r>
          </a:p>
          <a:p>
            <a:endParaRPr lang="en-US"/>
          </a:p>
        </p:txBody>
      </p:sp>
    </p:spTree>
    <p:extLst>
      <p:ext uri="{BB962C8B-B14F-4D97-AF65-F5344CB8AC3E}">
        <p14:creationId xmlns:p14="http://schemas.microsoft.com/office/powerpoint/2010/main" val="273483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7660-263E-7D48-8E46-81F10A0B7A80}"/>
              </a:ext>
            </a:extLst>
          </p:cNvPr>
          <p:cNvSpPr>
            <a:spLocks noGrp="1"/>
          </p:cNvSpPr>
          <p:nvPr>
            <p:ph type="title"/>
          </p:nvPr>
        </p:nvSpPr>
        <p:spPr/>
        <p:txBody>
          <a:bodyPr/>
          <a:lstStyle/>
          <a:p>
            <a:r>
              <a:rPr lang="en-IN"/>
              <a:t>TYPES OF MIXTURE  AND</a:t>
            </a:r>
            <a:br>
              <a:rPr lang="en-IN"/>
            </a:br>
            <a:r>
              <a:rPr lang="en-IN"/>
              <a:t> ITS PROPERTIES </a:t>
            </a:r>
            <a:endParaRPr lang="en-US"/>
          </a:p>
        </p:txBody>
      </p:sp>
      <p:pic>
        <p:nvPicPr>
          <p:cNvPr id="6" name="Content Placeholder 5">
            <a:extLst>
              <a:ext uri="{FF2B5EF4-FFF2-40B4-BE49-F238E27FC236}">
                <a16:creationId xmlns:a16="http://schemas.microsoft.com/office/drawing/2014/main" id="{D100BBE6-69C7-3E4A-8A6E-AC681CE5C55F}"/>
              </a:ext>
            </a:extLst>
          </p:cNvPr>
          <p:cNvPicPr>
            <a:picLocks noGrp="1" noChangeAspect="1"/>
          </p:cNvPicPr>
          <p:nvPr>
            <p:ph idx="1"/>
          </p:nvPr>
        </p:nvPicPr>
        <p:blipFill>
          <a:blip r:embed="rId2"/>
          <a:stretch>
            <a:fillRect/>
          </a:stretch>
        </p:blipFill>
        <p:spPr>
          <a:xfrm>
            <a:off x="3868738" y="618289"/>
            <a:ext cx="7315200" cy="3058027"/>
          </a:xfrm>
          <a:prstGeom prst="rect">
            <a:avLst/>
          </a:prstGeom>
        </p:spPr>
      </p:pic>
      <p:sp>
        <p:nvSpPr>
          <p:cNvPr id="8" name="Title 1">
            <a:extLst>
              <a:ext uri="{FF2B5EF4-FFF2-40B4-BE49-F238E27FC236}">
                <a16:creationId xmlns:a16="http://schemas.microsoft.com/office/drawing/2014/main" id="{017A2090-0A74-A441-8937-A01E0D43606A}"/>
              </a:ext>
            </a:extLst>
          </p:cNvPr>
          <p:cNvSpPr txBox="1">
            <a:spLocks/>
          </p:cNvSpPr>
          <p:nvPr/>
        </p:nvSpPr>
        <p:spPr>
          <a:xfrm>
            <a:off x="3868738" y="3894449"/>
            <a:ext cx="7631276" cy="2789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342900" indent="-342900">
              <a:buFont typeface="Arial" panose="020B0604020202020204" pitchFamily="34" charset="0"/>
              <a:buChar char="•"/>
            </a:pPr>
            <a:r>
              <a:rPr lang="en-IN" sz="2400">
                <a:solidFill>
                  <a:schemeClr val="tx1"/>
                </a:solidFill>
              </a:rPr>
              <a:t>The constituents (substance) may be of any ratio</a:t>
            </a:r>
          </a:p>
          <a:p>
            <a:pPr marL="342900" indent="-342900">
              <a:buFont typeface="Arial" panose="020B0604020202020204" pitchFamily="34" charset="0"/>
              <a:buChar char="•"/>
            </a:pPr>
            <a:r>
              <a:rPr lang="en-IN" sz="2400">
                <a:solidFill>
                  <a:schemeClr val="tx1"/>
                </a:solidFill>
              </a:rPr>
              <a:t>They retain their individual property as they do not mix with each other </a:t>
            </a:r>
          </a:p>
          <a:p>
            <a:pPr marL="342900" indent="-342900">
              <a:buFont typeface="Arial" panose="020B0604020202020204" pitchFamily="34" charset="0"/>
              <a:buChar char="•"/>
            </a:pPr>
            <a:r>
              <a:rPr lang="en-IN" sz="2400">
                <a:solidFill>
                  <a:schemeClr val="tx1"/>
                </a:solidFill>
              </a:rPr>
              <a:t>The constituent can be separated by simple methods</a:t>
            </a:r>
          </a:p>
          <a:p>
            <a:pPr marL="342900" indent="-342900">
              <a:buFont typeface="Arial" panose="020B0604020202020204" pitchFamily="34" charset="0"/>
              <a:buChar char="•"/>
            </a:pPr>
            <a:r>
              <a:rPr lang="en-IN" sz="2400">
                <a:solidFill>
                  <a:schemeClr val="tx1"/>
                </a:solidFill>
              </a:rPr>
              <a:t>( in water to identify the purity check the boiling and melting point. Eg: boiling point of pure water – 100 degree Celsius i pure water the boiling point will be less than 100)</a:t>
            </a:r>
          </a:p>
          <a:p>
            <a:r>
              <a:rPr lang="en-IN" sz="2400"/>
              <a:t>S </a:t>
            </a:r>
            <a:endParaRPr lang="en-US" sz="2400"/>
          </a:p>
        </p:txBody>
      </p:sp>
    </p:spTree>
    <p:extLst>
      <p:ext uri="{BB962C8B-B14F-4D97-AF65-F5344CB8AC3E}">
        <p14:creationId xmlns:p14="http://schemas.microsoft.com/office/powerpoint/2010/main" val="356318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7BD1-B404-0A4F-B233-4F2518AF0A42}"/>
              </a:ext>
            </a:extLst>
          </p:cNvPr>
          <p:cNvSpPr>
            <a:spLocks noGrp="1"/>
          </p:cNvSpPr>
          <p:nvPr>
            <p:ph type="title"/>
          </p:nvPr>
        </p:nvSpPr>
        <p:spPr/>
        <p:txBody>
          <a:bodyPr/>
          <a:lstStyle/>
          <a:p>
            <a:r>
              <a:rPr lang="en-IN"/>
              <a:t>Why Separation is  necessary?</a:t>
            </a:r>
            <a:endParaRPr lang="en-US"/>
          </a:p>
        </p:txBody>
      </p:sp>
      <p:sp>
        <p:nvSpPr>
          <p:cNvPr id="3" name="Content Placeholder 2">
            <a:extLst>
              <a:ext uri="{FF2B5EF4-FFF2-40B4-BE49-F238E27FC236}">
                <a16:creationId xmlns:a16="http://schemas.microsoft.com/office/drawing/2014/main" id="{8DD0E082-3CA7-DB46-8BC3-F1535ACC6724}"/>
              </a:ext>
            </a:extLst>
          </p:cNvPr>
          <p:cNvSpPr>
            <a:spLocks noGrp="1"/>
          </p:cNvSpPr>
          <p:nvPr>
            <p:ph idx="1"/>
          </p:nvPr>
        </p:nvSpPr>
        <p:spPr/>
        <p:txBody>
          <a:bodyPr>
            <a:normAutofit/>
          </a:bodyPr>
          <a:lstStyle/>
          <a:p>
            <a:r>
              <a:rPr lang="en-IN" sz="2400" b="1" u="sng" dirty="0"/>
              <a:t>1) To remove undesirable substance</a:t>
            </a:r>
            <a:r>
              <a:rPr lang="en-IN" sz="2400" dirty="0"/>
              <a:t>: small stones in rice may harm our body and teeth</a:t>
            </a:r>
          </a:p>
          <a:p>
            <a:r>
              <a:rPr lang="en-IN" sz="2400" dirty="0"/>
              <a:t>Some harmful substance in water may harm our body when consumed </a:t>
            </a:r>
          </a:p>
          <a:p>
            <a:r>
              <a:rPr lang="en-IN" sz="2400" dirty="0"/>
              <a:t>Respirator is a machine which filters the oxygen from the air and supply to the patient with respiratory problem </a:t>
            </a:r>
          </a:p>
          <a:p>
            <a:r>
              <a:rPr lang="en-IN" sz="2400" b="1" u="sng" dirty="0"/>
              <a:t>2) To obtain useful substance:</a:t>
            </a:r>
            <a:r>
              <a:rPr lang="en-IN" sz="2400" dirty="0"/>
              <a:t> Butter can be separated from curd</a:t>
            </a:r>
          </a:p>
          <a:p>
            <a:r>
              <a:rPr lang="en-IN" sz="2400" dirty="0"/>
              <a:t>Petrol can be separated from crude oil</a:t>
            </a:r>
          </a:p>
          <a:p>
            <a:r>
              <a:rPr lang="en-IN" sz="2400" b="1" dirty="0"/>
              <a:t>3) To obtain pure substance</a:t>
            </a:r>
            <a:r>
              <a:rPr lang="en-IN" sz="2400" dirty="0"/>
              <a:t>: We may need some pure chemical for laboratory and to our home</a:t>
            </a:r>
            <a:endParaRPr lang="en-US" sz="2400" dirty="0"/>
          </a:p>
        </p:txBody>
      </p:sp>
    </p:spTree>
    <p:extLst>
      <p:ext uri="{BB962C8B-B14F-4D97-AF65-F5344CB8AC3E}">
        <p14:creationId xmlns:p14="http://schemas.microsoft.com/office/powerpoint/2010/main" val="393637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E7B2-0623-6F45-9DD5-E54FAB425934}"/>
              </a:ext>
            </a:extLst>
          </p:cNvPr>
          <p:cNvSpPr>
            <a:spLocks noGrp="1"/>
          </p:cNvSpPr>
          <p:nvPr>
            <p:ph type="title"/>
          </p:nvPr>
        </p:nvSpPr>
        <p:spPr>
          <a:xfrm>
            <a:off x="252920" y="758952"/>
            <a:ext cx="2947482" cy="2956533"/>
          </a:xfrm>
        </p:spPr>
        <p:txBody>
          <a:bodyPr anchor="b">
            <a:noAutofit/>
          </a:bodyPr>
          <a:lstStyle/>
          <a:p>
            <a:r>
              <a:rPr lang="en-IN" sz="3200"/>
              <a:t>METHOD OF SEPARATION </a:t>
            </a:r>
            <a:br>
              <a:rPr lang="en-IN" sz="3200"/>
            </a:br>
            <a:br>
              <a:rPr lang="en-IN" sz="3200"/>
            </a:br>
            <a:br>
              <a:rPr lang="en-IN" sz="3200"/>
            </a:br>
            <a:r>
              <a:rPr lang="en-IN" sz="3200"/>
              <a:t>SOLID FROM OTHER SOLID </a:t>
            </a:r>
            <a:endParaRPr lang="en-US" sz="3200"/>
          </a:p>
        </p:txBody>
      </p:sp>
      <p:sp>
        <p:nvSpPr>
          <p:cNvPr id="10" name="Content Placeholder 9">
            <a:extLst>
              <a:ext uri="{FF2B5EF4-FFF2-40B4-BE49-F238E27FC236}">
                <a16:creationId xmlns:a16="http://schemas.microsoft.com/office/drawing/2014/main" id="{566D279F-3A88-4AE4-8481-AB57C7A63A62}"/>
              </a:ext>
            </a:extLst>
          </p:cNvPr>
          <p:cNvSpPr>
            <a:spLocks noGrp="1"/>
          </p:cNvSpPr>
          <p:nvPr>
            <p:ph idx="1"/>
          </p:nvPr>
        </p:nvSpPr>
        <p:spPr>
          <a:xfrm>
            <a:off x="252920" y="4077369"/>
            <a:ext cx="2947482" cy="1620920"/>
          </a:xfrm>
        </p:spPr>
        <p:txBody>
          <a:bodyPr anchor="t">
            <a:normAutofit/>
          </a:bodyPr>
          <a:lstStyle/>
          <a:p>
            <a:r>
              <a:rPr lang="en-IN">
                <a:solidFill>
                  <a:srgbClr val="FFFFFF"/>
                </a:solidFill>
              </a:rPr>
              <a:t>By colour, shape, Weight, attraction by magnet, etc</a:t>
            </a:r>
            <a:endParaRPr lang="en-US">
              <a:solidFill>
                <a:srgbClr val="FFFFFF"/>
              </a:solidFill>
            </a:endParaRPr>
          </a:p>
        </p:txBody>
      </p:sp>
      <p:pic>
        <p:nvPicPr>
          <p:cNvPr id="6" name="Content Placeholder 5">
            <a:extLst>
              <a:ext uri="{FF2B5EF4-FFF2-40B4-BE49-F238E27FC236}">
                <a16:creationId xmlns:a16="http://schemas.microsoft.com/office/drawing/2014/main" id="{58644F5E-1BE5-304D-A157-F66F19BC3263}"/>
              </a:ext>
            </a:extLst>
          </p:cNvPr>
          <p:cNvPicPr>
            <a:picLocks noChangeAspect="1"/>
          </p:cNvPicPr>
          <p:nvPr/>
        </p:nvPicPr>
        <p:blipFill rotWithShape="1">
          <a:blip r:embed="rId2"/>
          <a:srcRect r="12156" b="-1"/>
          <a:stretch/>
        </p:blipFill>
        <p:spPr>
          <a:xfrm>
            <a:off x="3778897" y="758952"/>
            <a:ext cx="7772401" cy="5330952"/>
          </a:xfrm>
          <a:prstGeom prst="rect">
            <a:avLst/>
          </a:prstGeom>
        </p:spPr>
      </p:pic>
    </p:spTree>
    <p:extLst>
      <p:ext uri="{BB962C8B-B14F-4D97-AF65-F5344CB8AC3E}">
        <p14:creationId xmlns:p14="http://schemas.microsoft.com/office/powerpoint/2010/main" val="212271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EEC44D-7AB9-1649-89F2-2F52CFF4701D}"/>
              </a:ext>
            </a:extLst>
          </p:cNvPr>
          <p:cNvSpPr>
            <a:spLocks noGrp="1"/>
          </p:cNvSpPr>
          <p:nvPr>
            <p:ph type="title"/>
          </p:nvPr>
        </p:nvSpPr>
        <p:spPr>
          <a:xfrm>
            <a:off x="1063691" y="4049486"/>
            <a:ext cx="4825480" cy="1883228"/>
          </a:xfrm>
        </p:spPr>
        <p:txBody>
          <a:bodyPr>
            <a:normAutofit/>
          </a:bodyPr>
          <a:lstStyle/>
          <a:p>
            <a:pPr algn="r"/>
            <a:r>
              <a:rPr lang="en-IN" sz="3700"/>
              <a:t>SEPARATION OF INSOLUBLE</a:t>
            </a:r>
            <a:br>
              <a:rPr lang="en-IN" sz="3700"/>
            </a:br>
            <a:r>
              <a:rPr lang="en-IN" sz="3700"/>
              <a:t>SOLID FROM LIQUIDS </a:t>
            </a:r>
            <a:endParaRPr lang="en-US" sz="3700"/>
          </a:p>
        </p:txBody>
      </p:sp>
      <p:pic>
        <p:nvPicPr>
          <p:cNvPr id="11" name="Picture 10">
            <a:extLst>
              <a:ext uri="{FF2B5EF4-FFF2-40B4-BE49-F238E27FC236}">
                <a16:creationId xmlns:a16="http://schemas.microsoft.com/office/drawing/2014/main" id="{11507569-E96B-454B-8200-26B39837EC2E}"/>
              </a:ext>
            </a:extLst>
          </p:cNvPr>
          <p:cNvPicPr>
            <a:picLocks noChangeAspect="1"/>
          </p:cNvPicPr>
          <p:nvPr/>
        </p:nvPicPr>
        <p:blipFill>
          <a:blip r:embed="rId2"/>
          <a:stretch>
            <a:fillRect/>
          </a:stretch>
        </p:blipFill>
        <p:spPr>
          <a:xfrm>
            <a:off x="4511848" y="753524"/>
            <a:ext cx="3331905" cy="2496882"/>
          </a:xfrm>
          <a:prstGeom prst="rect">
            <a:avLst/>
          </a:prstGeom>
        </p:spPr>
      </p:pic>
      <p:pic>
        <p:nvPicPr>
          <p:cNvPr id="6" name="Content Placeholder 5">
            <a:extLst>
              <a:ext uri="{FF2B5EF4-FFF2-40B4-BE49-F238E27FC236}">
                <a16:creationId xmlns:a16="http://schemas.microsoft.com/office/drawing/2014/main" id="{23D25D39-FC21-4347-B988-704601D04396}"/>
              </a:ext>
            </a:extLst>
          </p:cNvPr>
          <p:cNvPicPr>
            <a:picLocks noChangeAspect="1"/>
          </p:cNvPicPr>
          <p:nvPr/>
        </p:nvPicPr>
        <p:blipFill rotWithShape="1">
          <a:blip r:embed="rId3"/>
          <a:srcRect l="1641" r="-1" b="-1"/>
          <a:stretch/>
        </p:blipFill>
        <p:spPr>
          <a:xfrm>
            <a:off x="576382" y="587874"/>
            <a:ext cx="3331905" cy="2285294"/>
          </a:xfrm>
          <a:prstGeom prst="rect">
            <a:avLst/>
          </a:prstGeom>
        </p:spPr>
      </p:pic>
      <p:pic>
        <p:nvPicPr>
          <p:cNvPr id="8" name="Picture 7">
            <a:extLst>
              <a:ext uri="{FF2B5EF4-FFF2-40B4-BE49-F238E27FC236}">
                <a16:creationId xmlns:a16="http://schemas.microsoft.com/office/drawing/2014/main" id="{D70A2CA1-9E37-7243-9FF6-95B3DD35FF11}"/>
              </a:ext>
            </a:extLst>
          </p:cNvPr>
          <p:cNvPicPr>
            <a:picLocks noChangeAspect="1"/>
          </p:cNvPicPr>
          <p:nvPr/>
        </p:nvPicPr>
        <p:blipFill>
          <a:blip r:embed="rId4"/>
          <a:stretch>
            <a:fillRect/>
          </a:stretch>
        </p:blipFill>
        <p:spPr>
          <a:xfrm>
            <a:off x="8447314" y="520540"/>
            <a:ext cx="3260054" cy="2803646"/>
          </a:xfrm>
          <a:prstGeom prst="rect">
            <a:avLst/>
          </a:prstGeom>
        </p:spPr>
      </p:pic>
      <p:sp>
        <p:nvSpPr>
          <p:cNvPr id="15" name="Content Placeholder 9">
            <a:extLst>
              <a:ext uri="{FF2B5EF4-FFF2-40B4-BE49-F238E27FC236}">
                <a16:creationId xmlns:a16="http://schemas.microsoft.com/office/drawing/2014/main" id="{10FF88C9-FD72-43C5-B44A-6FF04EC744F7}"/>
              </a:ext>
            </a:extLst>
          </p:cNvPr>
          <p:cNvSpPr>
            <a:spLocks noGrp="1"/>
          </p:cNvSpPr>
          <p:nvPr>
            <p:ph idx="1"/>
          </p:nvPr>
        </p:nvSpPr>
        <p:spPr>
          <a:xfrm>
            <a:off x="6268409" y="3844726"/>
            <a:ext cx="4846151" cy="2061138"/>
          </a:xfrm>
        </p:spPr>
        <p:txBody>
          <a:bodyPr>
            <a:normAutofit fontScale="92500" lnSpcReduction="10000"/>
          </a:bodyPr>
          <a:lstStyle/>
          <a:p>
            <a:r>
              <a:rPr lang="en-IN" b="1">
                <a:solidFill>
                  <a:srgbClr val="FFFFFF"/>
                </a:solidFill>
              </a:rPr>
              <a:t>Sedimentation and decantation: </a:t>
            </a:r>
            <a:r>
              <a:rPr lang="en-IN">
                <a:solidFill>
                  <a:srgbClr val="FFFFFF"/>
                </a:solidFill>
              </a:rPr>
              <a:t>water and sand</a:t>
            </a:r>
          </a:p>
          <a:p>
            <a:r>
              <a:rPr lang="en-IN" b="1">
                <a:solidFill>
                  <a:srgbClr val="FFFFFF"/>
                </a:solidFill>
              </a:rPr>
              <a:t>Filtration</a:t>
            </a:r>
            <a:r>
              <a:rPr lang="en-IN">
                <a:solidFill>
                  <a:srgbClr val="FFFFFF"/>
                </a:solidFill>
              </a:rPr>
              <a:t>: tea duct from tea, impurities from drinking water</a:t>
            </a:r>
          </a:p>
          <a:p>
            <a:r>
              <a:rPr lang="en-IN" b="1">
                <a:solidFill>
                  <a:srgbClr val="FFFFFF"/>
                </a:solidFill>
              </a:rPr>
              <a:t>Loading</a:t>
            </a:r>
            <a:r>
              <a:rPr lang="en-IN">
                <a:solidFill>
                  <a:srgbClr val="FFFFFF"/>
                </a:solidFill>
              </a:rPr>
              <a:t>: Clay take long time to settle in water so ALUM (</a:t>
            </a:r>
            <a:r>
              <a:rPr lang="en-IN" b="0" i="0" u="none" strike="noStrike">
                <a:solidFill>
                  <a:srgbClr val="2E2E2E"/>
                </a:solidFill>
                <a:effectLst/>
                <a:latin typeface="NexusSans"/>
              </a:rPr>
              <a:t>aluminium sulphate)</a:t>
            </a:r>
            <a:r>
              <a:rPr lang="en-IN">
                <a:solidFill>
                  <a:srgbClr val="FFFFFF"/>
                </a:solidFill>
              </a:rPr>
              <a:t>is used to increase the speed of settlement.</a:t>
            </a:r>
            <a:endParaRPr lang="en-US">
              <a:solidFill>
                <a:srgbClr val="FFFFFF"/>
              </a:solidFill>
            </a:endParaRPr>
          </a:p>
        </p:txBody>
      </p:sp>
    </p:spTree>
    <p:extLst>
      <p:ext uri="{BB962C8B-B14F-4D97-AF65-F5344CB8AC3E}">
        <p14:creationId xmlns:p14="http://schemas.microsoft.com/office/powerpoint/2010/main" val="87759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D412EA9-2E19-2146-BA5D-6373AE4E9825}"/>
              </a:ext>
            </a:extLst>
          </p:cNvPr>
          <p:cNvSpPr>
            <a:spLocks noGrp="1"/>
          </p:cNvSpPr>
          <p:nvPr>
            <p:ph type="title"/>
          </p:nvPr>
        </p:nvSpPr>
        <p:spPr>
          <a:xfrm>
            <a:off x="990568" y="4624933"/>
            <a:ext cx="10210862" cy="1337597"/>
          </a:xfrm>
        </p:spPr>
        <p:txBody>
          <a:bodyPr vert="horz" lIns="91440" tIns="45720" rIns="91440" bIns="45720" rtlCol="0" anchor="b">
            <a:normAutofit fontScale="90000"/>
          </a:bodyPr>
          <a:lstStyle/>
          <a:p>
            <a:r>
              <a:rPr lang="en-IN" sz="5900" spc="-100"/>
              <a:t>Method of separation for obtaining DRINKING WATER</a:t>
            </a:r>
            <a:endParaRPr lang="en-US" sz="5900" spc="-100"/>
          </a:p>
        </p:txBody>
      </p:sp>
      <p:pic>
        <p:nvPicPr>
          <p:cNvPr id="6" name="Content Placeholder 5">
            <a:extLst>
              <a:ext uri="{FF2B5EF4-FFF2-40B4-BE49-F238E27FC236}">
                <a16:creationId xmlns:a16="http://schemas.microsoft.com/office/drawing/2014/main" id="{58CF838E-C235-2A41-8C3F-F77EA26546F1}"/>
              </a:ext>
            </a:extLst>
          </p:cNvPr>
          <p:cNvPicPr>
            <a:picLocks noGrp="1" noChangeAspect="1"/>
          </p:cNvPicPr>
          <p:nvPr>
            <p:ph idx="1"/>
          </p:nvPr>
        </p:nvPicPr>
        <p:blipFill>
          <a:blip r:embed="rId2"/>
          <a:stretch>
            <a:fillRect/>
          </a:stretch>
        </p:blipFill>
        <p:spPr>
          <a:xfrm>
            <a:off x="1379093" y="484632"/>
            <a:ext cx="10019028" cy="3556755"/>
          </a:xfrm>
          <a:prstGeom prst="rect">
            <a:avLst/>
          </a:prstGeom>
        </p:spPr>
      </p:pic>
      <p:sp>
        <p:nvSpPr>
          <p:cNvPr id="9" name="TextBox 8">
            <a:extLst>
              <a:ext uri="{FF2B5EF4-FFF2-40B4-BE49-F238E27FC236}">
                <a16:creationId xmlns:a16="http://schemas.microsoft.com/office/drawing/2014/main" id="{95827A99-65BE-F340-86C6-4ACD78CEF548}"/>
              </a:ext>
            </a:extLst>
          </p:cNvPr>
          <p:cNvSpPr txBox="1"/>
          <p:nvPr/>
        </p:nvSpPr>
        <p:spPr>
          <a:xfrm rot="10800000" flipV="1">
            <a:off x="434473" y="3891929"/>
            <a:ext cx="3459079" cy="369332"/>
          </a:xfrm>
          <a:prstGeom prst="rect">
            <a:avLst/>
          </a:prstGeom>
          <a:noFill/>
        </p:spPr>
        <p:txBody>
          <a:bodyPr wrap="square">
            <a:spAutoFit/>
          </a:bodyPr>
          <a:lstStyle/>
          <a:p>
            <a:r>
              <a:rPr lang="en-US" dirty="0"/>
              <a:t>https://</a:t>
            </a:r>
            <a:r>
              <a:rPr lang="en-US"/>
              <a:t>youtu.be</a:t>
            </a:r>
            <a:r>
              <a:rPr lang="en-US" dirty="0"/>
              <a:t>/c40yPpQG8e0</a:t>
            </a:r>
          </a:p>
        </p:txBody>
      </p:sp>
    </p:spTree>
    <p:extLst>
      <p:ext uri="{BB962C8B-B14F-4D97-AF65-F5344CB8AC3E}">
        <p14:creationId xmlns:p14="http://schemas.microsoft.com/office/powerpoint/2010/main" val="294350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E0BB4A7-3E92-F144-B510-670E97B57A2D}"/>
              </a:ext>
            </a:extLst>
          </p:cNvPr>
          <p:cNvSpPr>
            <a:spLocks noGrp="1"/>
          </p:cNvSpPr>
          <p:nvPr>
            <p:ph type="title"/>
          </p:nvPr>
        </p:nvSpPr>
        <p:spPr>
          <a:xfrm>
            <a:off x="289248" y="1123837"/>
            <a:ext cx="4998963" cy="1255469"/>
          </a:xfrm>
        </p:spPr>
        <p:txBody>
          <a:bodyPr>
            <a:normAutofit/>
          </a:bodyPr>
          <a:lstStyle/>
          <a:p>
            <a:r>
              <a:rPr lang="en-IN" dirty="0"/>
              <a:t>Distillation </a:t>
            </a:r>
            <a:endParaRPr lang="en-US" dirty="0"/>
          </a:p>
        </p:txBody>
      </p:sp>
      <p:sp>
        <p:nvSpPr>
          <p:cNvPr id="3" name="Content Placeholder 2">
            <a:extLst>
              <a:ext uri="{FF2B5EF4-FFF2-40B4-BE49-F238E27FC236}">
                <a16:creationId xmlns:a16="http://schemas.microsoft.com/office/drawing/2014/main" id="{A008B262-040C-3E4D-B0B9-856A353D8C83}"/>
              </a:ext>
            </a:extLst>
          </p:cNvPr>
          <p:cNvSpPr>
            <a:spLocks noGrp="1"/>
          </p:cNvSpPr>
          <p:nvPr>
            <p:ph idx="1"/>
          </p:nvPr>
        </p:nvSpPr>
        <p:spPr>
          <a:xfrm>
            <a:off x="289248" y="2121550"/>
            <a:ext cx="4998962" cy="3612613"/>
          </a:xfrm>
        </p:spPr>
        <p:txBody>
          <a:bodyPr anchor="t">
            <a:normAutofit fontScale="85000" lnSpcReduction="10000"/>
          </a:bodyPr>
          <a:lstStyle/>
          <a:p>
            <a:pPr>
              <a:buFont typeface="Courier New" panose="02070309020205020404" pitchFamily="49" charset="0"/>
              <a:buChar char="o"/>
            </a:pPr>
            <a:r>
              <a:rPr lang="en-IN" sz="2800" dirty="0">
                <a:solidFill>
                  <a:srgbClr val="FFFFFF"/>
                </a:solidFill>
              </a:rPr>
              <a:t>Distillation is a method of obtaining pure liquid from a solution</a:t>
            </a:r>
          </a:p>
          <a:p>
            <a:r>
              <a:rPr lang="en-IN" sz="2800" dirty="0">
                <a:solidFill>
                  <a:srgbClr val="FFFFFF"/>
                </a:solidFill>
              </a:rPr>
              <a:t>Two separate </a:t>
            </a:r>
            <a:r>
              <a:rPr lang="en-IN" sz="2800" b="1" u="sng" dirty="0">
                <a:solidFill>
                  <a:srgbClr val="FFFFFF"/>
                </a:solidFill>
              </a:rPr>
              <a:t>miscible</a:t>
            </a:r>
            <a:r>
              <a:rPr lang="en-IN" sz="2800" dirty="0">
                <a:solidFill>
                  <a:srgbClr val="FFFFFF"/>
                </a:solidFill>
              </a:rPr>
              <a:t> liquids </a:t>
            </a:r>
            <a:r>
              <a:rPr lang="en-IN" sz="2800" b="1" u="sng" dirty="0">
                <a:solidFill>
                  <a:srgbClr val="FFFFFF"/>
                </a:solidFill>
              </a:rPr>
              <a:t>fractional</a:t>
            </a:r>
            <a:r>
              <a:rPr lang="en-IN" sz="2800" dirty="0">
                <a:solidFill>
                  <a:srgbClr val="FFFFFF"/>
                </a:solidFill>
              </a:rPr>
              <a:t> distillation method is used
To separate the </a:t>
            </a:r>
            <a:r>
              <a:rPr lang="en-IN" sz="2800" b="1" u="sng" dirty="0">
                <a:solidFill>
                  <a:srgbClr val="FFFFFF"/>
                </a:solidFill>
              </a:rPr>
              <a:t>immiscible</a:t>
            </a:r>
            <a:r>
              <a:rPr lang="en-IN" sz="2800" dirty="0">
                <a:solidFill>
                  <a:srgbClr val="FFFFFF"/>
                </a:solidFill>
              </a:rPr>
              <a:t> liquids a </a:t>
            </a:r>
            <a:r>
              <a:rPr lang="en-IN" sz="2800" b="1" u="sng" dirty="0">
                <a:solidFill>
                  <a:srgbClr val="FFFFFF"/>
                </a:solidFill>
              </a:rPr>
              <a:t>separating funnel </a:t>
            </a:r>
            <a:r>
              <a:rPr lang="en-IN" sz="2800" u="sng" dirty="0">
                <a:solidFill>
                  <a:srgbClr val="FFFFFF"/>
                </a:solidFill>
              </a:rPr>
              <a:t>i</a:t>
            </a:r>
            <a:r>
              <a:rPr lang="en-IN" sz="2800" dirty="0">
                <a:solidFill>
                  <a:srgbClr val="FFFFFF"/>
                </a:solidFill>
              </a:rPr>
              <a:t>s used</a:t>
            </a:r>
            <a:endParaRPr lang="en-US" sz="2800">
              <a:solidFill>
                <a:srgbClr val="FFFFFF"/>
              </a:solidFill>
            </a:endParaRPr>
          </a:p>
          <a:p>
            <a:r>
              <a:rPr lang="en-IN" sz="2800">
                <a:solidFill>
                  <a:srgbClr val="FFFFFF"/>
                </a:solidFill>
              </a:rPr>
              <a:t>https://drive.google.com/file/d/1pmIP_6HNbHir7FUA6AgGq9p-QWhd5fTc/view?usp=drivesdk</a:t>
            </a:r>
            <a:endParaRPr lang="en-IN" sz="2800" dirty="0">
              <a:solidFill>
                <a:srgbClr val="FFFFFF"/>
              </a:solidFill>
            </a:endParaRPr>
          </a:p>
          <a:p>
            <a:endParaRPr lang="en-US" dirty="0">
              <a:solidFill>
                <a:srgbClr val="FFFFFF"/>
              </a:solidFill>
            </a:endParaRPr>
          </a:p>
        </p:txBody>
      </p:sp>
      <p:pic>
        <p:nvPicPr>
          <p:cNvPr id="6" name="Picture 5">
            <a:extLst>
              <a:ext uri="{FF2B5EF4-FFF2-40B4-BE49-F238E27FC236}">
                <a16:creationId xmlns:a16="http://schemas.microsoft.com/office/drawing/2014/main" id="{8CEEBFEB-F761-C842-A153-7BB0F90B63B9}"/>
              </a:ext>
            </a:extLst>
          </p:cNvPr>
          <p:cNvPicPr>
            <a:picLocks noChangeAspect="1"/>
          </p:cNvPicPr>
          <p:nvPr/>
        </p:nvPicPr>
        <p:blipFill rotWithShape="1">
          <a:blip r:embed="rId2"/>
          <a:srcRect l="10944" r="15451" b="2"/>
          <a:stretch/>
        </p:blipFill>
        <p:spPr>
          <a:xfrm>
            <a:off x="6083162" y="759254"/>
            <a:ext cx="5238340" cy="5330650"/>
          </a:xfrm>
          <a:prstGeom prst="rect">
            <a:avLst/>
          </a:prstGeom>
        </p:spPr>
      </p:pic>
    </p:spTree>
    <p:extLst>
      <p:ext uri="{BB962C8B-B14F-4D97-AF65-F5344CB8AC3E}">
        <p14:creationId xmlns:p14="http://schemas.microsoft.com/office/powerpoint/2010/main" val="109076758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Frame</vt:lpstr>
      <vt:lpstr>Separation of Substances</vt:lpstr>
      <vt:lpstr>PowerPoint Presentation</vt:lpstr>
      <vt:lpstr>Mixture and Pure substance </vt:lpstr>
      <vt:lpstr>TYPES OF MIXTURE  AND  ITS PROPERTIES </vt:lpstr>
      <vt:lpstr>Why Separation is  necessary?</vt:lpstr>
      <vt:lpstr>METHOD OF SEPARATION    SOLID FROM OTHER SOLID </vt:lpstr>
      <vt:lpstr>SEPARATION OF INSOLUBLE SOLID FROM LIQUIDS </vt:lpstr>
      <vt:lpstr>Method of separation for obtaining DRINKING WATER</vt:lpstr>
      <vt:lpstr>Distillation </vt:lpstr>
      <vt:lpstr>Solubility (record from chapter 4)</vt:lpstr>
      <vt:lpstr>Importance of water as a solvent</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Substances</dc:title>
  <dc:creator>GANGADEVI SNSACD</dc:creator>
  <cp:lastModifiedBy>GANGADEVI SNSACD</cp:lastModifiedBy>
  <cp:revision>4</cp:revision>
  <dcterms:created xsi:type="dcterms:W3CDTF">2021-09-05T09:02:52Z</dcterms:created>
  <dcterms:modified xsi:type="dcterms:W3CDTF">2021-09-08T06:52:25Z</dcterms:modified>
</cp:coreProperties>
</file>